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Layouts/slideLayout5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_rels/slideLayout5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presProps.xml" ContentType="application/vnd.openxmlformats-officedocument.presentationml.presProps+xml"/>
  <Override PartName="/ppt/media/image1.jpeg" ContentType="image/jpeg"/>
  <Override PartName="/ppt/media/image35.png" ContentType="image/png"/>
  <Override PartName="/ppt/media/image13.png" ContentType="image/png"/>
  <Override PartName="/ppt/media/image8.png" ContentType="image/png"/>
  <Override PartName="/ppt/media/image2.jpeg" ContentType="image/jpeg"/>
  <Override PartName="/ppt/media/image34.png" ContentType="image/png"/>
  <Override PartName="/ppt/media/image12.png" ContentType="image/png"/>
  <Override PartName="/ppt/media/image7.png" ContentType="image/png"/>
  <Override PartName="/ppt/media/image6.png" ContentType="image/png"/>
  <Override PartName="/ppt/media/image11.png" ContentType="image/png"/>
  <Override PartName="/ppt/media/image33.png" ContentType="image/png"/>
  <Override PartName="/ppt/media/image3.jpeg" ContentType="image/jpeg"/>
  <Override PartName="/ppt/media/image4.png" ContentType="image/png"/>
  <Override PartName="/ppt/media/image31.png" ContentType="image/png"/>
  <Override PartName="/ppt/media/image5.png" ContentType="image/png"/>
  <Override PartName="/ppt/media/image10.png" ContentType="image/png"/>
  <Override PartName="/ppt/media/image32.png" ContentType="image/png"/>
  <Override PartName="/ppt/media/hdphoto1.wdp" ContentType="image/vnd.ms-photo"/>
  <Override PartName="/ppt/media/image9.png" ContentType="image/png"/>
  <Override PartName="/ppt/media/image14.png" ContentType="image/png"/>
  <Override PartName="/ppt/media/image36.png" ContentType="image/png"/>
  <Override PartName="/ppt/media/image15.png" ContentType="image/png"/>
  <Override PartName="/ppt/media/image37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AFD1D8C-0003-482D-BBE6-CDBE78BE105C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D752F17-B9CC-41F4-8140-CE197479BCB6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8A8116A-6A9A-42E3-B124-5A4EEBC654C1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EE44D8B-F358-4459-8893-BE6F75C23660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4D7AFE6-F45E-49B8-BBE4-D697647F5AB0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A5FEE1F-B593-4B41-BADE-503FDDF00F67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986071A-0501-4A9E-A21A-09FCCCB0A7F0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942AEF3-2B88-495C-AD90-9C9572C5A351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A4A2044-7C47-4653-8B89-E7AEB1D61B0C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FEE91DA-BC18-4BC3-BFD5-03164D1FE8F6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ABD1201-E172-4898-832E-A45CD86DF789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E575E20-893A-432A-8DF7-3CAB96D25CB0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E09436-BE84-4BB3-93EE-BF1DBD9170D6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9FA094-CD10-4C09-B7BD-7CBCB1BB6B4D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DA121B-D8FE-4DF5-9467-2191E2477392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DCD49B-ADBD-45F5-AE05-5D9B41DF7987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57A030-789B-4148-A43C-7B951254D248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71FA00-0D29-4804-B762-4ECE98168114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83DB61-6468-40C8-BB00-312DDA7C5900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61EB7C-1898-4E7C-97B8-5652183FE22D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830ECE-6609-4B1F-AD4E-150672BB1623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E2BEA7-6D26-4AB3-9778-F9B4BE52F823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908BCA-074D-4CC0-8813-68573939C6F2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5A14B3-B307-4FE7-9EB0-3C846458370C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D1F470F-4140-43E2-88F3-42A219229BC1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B29867B-CEBE-4843-9A0D-403371E4A2AF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0896A12-B8E3-4138-97D0-1A2FFAA444CA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3EE38B9-A9AF-4141-92E4-577F9D772FF9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172D8DF-2D30-4A26-9827-DB9B6AC95DDF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8AC45A-600A-4970-AFE3-0DDFC466C043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ABB2AD5-AFCB-4022-AEC0-8DEBE8818AFB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40C1DD-E548-4388-A411-B10457017A2E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C073511-9979-418E-A46B-A8C64994776E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2BCB6BB-C083-43A2-BEDE-E7937FA25F35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E5EF3B6-DC82-4E9F-9668-8BA47A05CF97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D75D803-4014-4EF3-81F0-19B99C4C6C77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ACB8F7E-F790-4F20-89D5-05ACEAB72C0D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5430AF9-D4C4-4CF5-8B76-1D90D4549AFA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F1BDB79-9707-4036-96F6-7BD75DBBFE4E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D833E1B-3E60-4ECF-8F8D-DB4C8A4E9662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EC26505-9ADA-45ED-8BDE-AF4D8F7CDEBA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311A170-763F-48AF-8FD6-93343443A3FB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8319B04-2CC8-474B-B1D6-5C4353D883C5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3C38D54-93ED-4E73-B9C9-E2E05471274F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AADD617-F2DB-476C-835F-6BA75E154513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060AD66-246E-4F52-889E-597403F1C0CC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3326917-1CCE-4777-AF75-6D5F6A95D3C8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992" lnSpcReduction="20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D45E1B8-214F-4ADC-AA28-56BFDD212B3A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jpe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0;p2" descr=""/>
          <p:cNvPicPr/>
          <p:nvPr/>
        </p:nvPicPr>
        <p:blipFill>
          <a:blip r:embed="rId3"/>
          <a:srcRect l="100" t="0" r="100" b="0"/>
          <a:stretch/>
        </p:blipFill>
        <p:spPr>
          <a:xfrm>
            <a:off x="-18000" y="-10080"/>
            <a:ext cx="9194040" cy="518148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440" cy="40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3558D51-1BE4-4ADD-9084-A3D21076C3DD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440" cy="40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EC6AD9A-9917-4E71-BD99-E292FF2EF968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440" cy="40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10D33B6-DFDA-49F3-BF5C-0A43CE90636C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31;p7" descr=""/>
          <p:cNvPicPr/>
          <p:nvPr/>
        </p:nvPicPr>
        <p:blipFill>
          <a:blip r:embed="rId3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sp>
        <p:nvSpPr>
          <p:cNvPr id="196" name="PlaceHolder 1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DCA3672-B786-4948-B70B-E473A5A60CDA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mkb-10.com/" TargetMode="External"/><Relationship Id="rId2" Type="http://schemas.openxmlformats.org/officeDocument/2006/relationships/hyperlink" Target="https://blizko.ru/streets" TargetMode="External"/><Relationship Id="rId3" Type="http://schemas.openxmlformats.org/officeDocument/2006/relationships/hyperlink" Target="https://blizko.ru/streets" TargetMode="External"/><Relationship Id="rId4" Type="http://schemas.openxmlformats.org/officeDocument/2006/relationships/hyperlink" Target="https://skysmart.ru/articles/english/anglijskie-i-amerikanskie-muzhskie-imena" TargetMode="External"/><Relationship Id="rId5" Type="http://schemas.openxmlformats.org/officeDocument/2006/relationships/hyperlink" Target="https://skysmart.ru/articles/english/anglijskie-i-amerikanskie-muzhskie-imena" TargetMode="External"/><Relationship Id="rId6" Type="http://schemas.openxmlformats.org/officeDocument/2006/relationships/hyperlink" Target="https://skysmart.ru/articles/english/anglijskie-i-amerikanskie-zhenskie-imena" TargetMode="External"/><Relationship Id="rId7" Type="http://schemas.openxmlformats.org/officeDocument/2006/relationships/hyperlink" Target="https://skysmart.ru/articles/english/anglijskie-i-amerikanskie-zhenskie-imena" TargetMode="External"/><Relationship Id="rId8" Type="http://schemas.openxmlformats.org/officeDocument/2006/relationships/hyperlink" Target="https://zakonbase.ru/content/part/85856?print=1" TargetMode="External"/><Relationship Id="rId9" Type="http://schemas.openxmlformats.org/officeDocument/2006/relationships/hyperlink" Target="https://zakonbase.ru/content/part/85856?print=1" TargetMode="External"/><Relationship Id="rId10" Type="http://schemas.openxmlformats.org/officeDocument/2006/relationships/hyperlink" Target="http://bizlog.ru/etks/1-4.htm" TargetMode="External"/><Relationship Id="rId11" Type="http://schemas.openxmlformats.org/officeDocument/2006/relationships/hyperlink" Target="http://bizlog.ru/etks/1-4.htm" TargetMode="External"/><Relationship Id="rId12" Type="http://schemas.openxmlformats.org/officeDocument/2006/relationships/hyperlink" Target="https://www.mining-portal.ru/news/all-news/krupneyshie-ugolnyie-razrezyi-ssha" TargetMode="External"/><Relationship Id="rId13" Type="http://schemas.openxmlformats.org/officeDocument/2006/relationships/hyperlink" Target="https://www.mining-portal.ru/news/all-news/krupneyshie-ugolnyie-razrezyi-ssha" TargetMode="External"/><Relationship Id="rId14" Type="http://schemas.openxmlformats.org/officeDocument/2006/relationships/hyperlink" Target="https://www.igma.ru/attachments/article/230" TargetMode="External"/><Relationship Id="rId15" Type="http://schemas.openxmlformats.org/officeDocument/2006/relationships/hyperlink" Target="https://www.igma.ru/attachments/article/230" TargetMode="External"/><Relationship Id="rId16" Type="http://schemas.openxmlformats.org/officeDocument/2006/relationships/hyperlink" Target="https://spbmiac.ru/wp-content/uploads/2020/12/&#1060;&#1086;&#1088;&#1084;&#1072;-12-2020.pdf" TargetMode="External"/><Relationship Id="rId17" Type="http://schemas.openxmlformats.org/officeDocument/2006/relationships/hyperlink" Target="https://spbmiac.ru/wp-content/uploads/2020/12/&#1060;&#1086;&#1088;&#1084;&#1072;-12-2020.pdf" TargetMode="External"/><Relationship Id="rId18" Type="http://schemas.openxmlformats.org/officeDocument/2006/relationships/slideLayout" Target="../slideLayouts/slideLayout5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5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5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5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5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4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5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5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5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5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5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3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5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5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5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5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5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5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4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5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hyperlink" Target="https://nsgc.ru/" TargetMode="External"/><Relationship Id="rId4" Type="http://schemas.openxmlformats.org/officeDocument/2006/relationships/hyperlink" Target="https://nsgc.ru/" TargetMode="External"/><Relationship Id="rId5" Type="http://schemas.openxmlformats.org/officeDocument/2006/relationships/slideLayout" Target="../slideLayouts/slideLayout2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microsoft.com/office/2007/relationships/hdphoto" Target="../media/hdphoto1.wdp"/><Relationship Id="rId3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ubTitle"/>
          </p:nvPr>
        </p:nvSpPr>
        <p:spPr>
          <a:xfrm>
            <a:off x="944640" y="4350600"/>
            <a:ext cx="8292600" cy="47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800" spc="-1" strike="noStrike">
                <a:solidFill>
                  <a:schemeClr val="lt1"/>
                </a:solidFill>
                <a:latin typeface="Roboto"/>
                <a:ea typeface="Roboto"/>
              </a:rPr>
              <a:t>otus.ru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title"/>
          </p:nvPr>
        </p:nvSpPr>
        <p:spPr>
          <a:xfrm>
            <a:off x="944640" y="1769040"/>
            <a:ext cx="7378920" cy="237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200" spc="-1" strike="noStrike">
                <a:solidFill>
                  <a:schemeClr val="lt1"/>
                </a:solidFill>
                <a:latin typeface="Roboto"/>
                <a:ea typeface="Roboto"/>
              </a:rPr>
              <a:t>PostgreSQL для администраторов баз данных и разработчиков</a:t>
            </a:r>
            <a:endParaRPr b="0" lang="ru-RU" sz="4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Тестовые данные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TextBox 3"/>
          <p:cNvSpPr/>
          <p:nvPr/>
        </p:nvSpPr>
        <p:spPr>
          <a:xfrm>
            <a:off x="524160" y="1036800"/>
            <a:ext cx="7879680" cy="366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Roboto"/>
                <a:ea typeface="Arial"/>
              </a:rPr>
              <a:t>Международная классификация болезней: 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1"/>
              </a:rPr>
              <a:t>https://mkb-10.com/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Roboto"/>
                <a:ea typeface="Arial"/>
              </a:rPr>
              <a:t>Названия улиц: 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2"/>
              </a:rPr>
              <a:t>https://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3"/>
              </a:rPr>
              <a:t>blizko.ru/streets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Roboto"/>
                <a:ea typeface="Arial"/>
              </a:rPr>
              <a:t>Имена: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Roboto"/>
                <a:ea typeface="Arial"/>
              </a:rPr>
              <a:t>мужские: 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4"/>
              </a:rPr>
              <a:t>https://skysmart.ru/articles/english/anglijskie-i-amerikanskie-muzhskie-imena</a:t>
            </a:r>
            <a:r>
              <a:rPr b="0" lang="ru-RU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5"/>
              </a:rPr>
              <a:t> 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Roboto"/>
                <a:ea typeface="Arial"/>
              </a:rPr>
              <a:t>женские: 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6"/>
              </a:rPr>
              <a:t>https://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7"/>
              </a:rPr>
              <a:t>skysmart.ru/articles/english/anglijskie-i-amerikanskie-zhenskie-imena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Roboto"/>
                <a:ea typeface="Arial"/>
              </a:rPr>
              <a:t>Профессии: 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8"/>
              </a:rPr>
              <a:t>https://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9"/>
              </a:rPr>
              <a:t>zakonbase.ru/content/part/85856?print=1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Roboto"/>
                <a:ea typeface="Arial"/>
              </a:rPr>
              <a:t>                     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10"/>
              </a:rPr>
              <a:t>http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11"/>
              </a:rPr>
              <a:t>://bizlog.ru/etks/1-4.htm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Roboto"/>
                <a:ea typeface="Arial"/>
              </a:rPr>
              <a:t>Организации</a:t>
            </a:r>
            <a:r>
              <a:rPr b="0" lang="en-US" sz="1300" spc="-1" strike="noStrike">
                <a:solidFill>
                  <a:srgbClr val="000000"/>
                </a:solidFill>
                <a:latin typeface="Roboto"/>
                <a:ea typeface="Arial"/>
              </a:rPr>
              <a:t>: 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12"/>
              </a:rPr>
              <a:t>https://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13"/>
              </a:rPr>
              <a:t>www.mining-portal.ru/news/all-news/krupneyshie-ugolnyie-razrezyi-ssha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300" spc="-1" strike="noStrike">
                <a:solidFill>
                  <a:srgbClr val="000000"/>
                </a:solidFill>
                <a:latin typeface="Roboto"/>
                <a:ea typeface="Arial"/>
              </a:rPr>
              <a:t>Справочные материалы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Roboto"/>
                <a:ea typeface="Arial"/>
              </a:rPr>
              <a:t>Статистический учёт и отчётность: 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14"/>
              </a:rPr>
              <a:t>https://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15"/>
              </a:rPr>
              <a:t>www.igma.ru/attachments/article/230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Roboto"/>
                <a:ea typeface="Arial"/>
              </a:rPr>
              <a:t>Указания по заполнению: 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16"/>
              </a:rPr>
              <a:t>https://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17"/>
              </a:rPr>
              <a:t>spbmiac.ru/wp-content/uploads/2020/12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" descr=""/>
          <p:cNvPicPr/>
          <p:nvPr/>
        </p:nvPicPr>
        <p:blipFill>
          <a:blip r:embed="rId1">
            <a:lum bright="22000"/>
          </a:blip>
          <a:srcRect l="0" t="0" r="0" b="4130"/>
          <a:stretch/>
        </p:blipFill>
        <p:spPr>
          <a:xfrm>
            <a:off x="1336320" y="762120"/>
            <a:ext cx="6471000" cy="4097160"/>
          </a:xfrm>
          <a:prstGeom prst="rect">
            <a:avLst/>
          </a:prstGeom>
          <a:ln w="0">
            <a:noFill/>
          </a:ln>
        </p:spPr>
      </p:pic>
      <p:sp>
        <p:nvSpPr>
          <p:cNvPr id="272" name=""/>
          <p:cNvSpPr/>
          <p:nvPr/>
        </p:nvSpPr>
        <p:spPr>
          <a:xfrm>
            <a:off x="2412000" y="1620000"/>
            <a:ext cx="720000" cy="360"/>
          </a:xfrm>
          <a:prstGeom prst="line">
            <a:avLst/>
          </a:prstGeom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-64080" bIns="-6408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"/>
          <p:cNvSpPr/>
          <p:nvPr/>
        </p:nvSpPr>
        <p:spPr>
          <a:xfrm>
            <a:off x="2412000" y="4356000"/>
            <a:ext cx="720000" cy="360"/>
          </a:xfrm>
          <a:prstGeom prst="line">
            <a:avLst/>
          </a:prstGeom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-64080" bIns="-6408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2412000" y="4608000"/>
            <a:ext cx="720000" cy="360"/>
          </a:xfrm>
          <a:prstGeom prst="line">
            <a:avLst/>
          </a:prstGeom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-64080" bIns="-6408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6804000" y="4608000"/>
            <a:ext cx="720000" cy="360"/>
          </a:xfrm>
          <a:prstGeom prst="line">
            <a:avLst/>
          </a:prstGeom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-64080" bIns="-6408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"/>
          <p:cNvSpPr/>
          <p:nvPr/>
        </p:nvSpPr>
        <p:spPr>
          <a:xfrm>
            <a:off x="6804000" y="4356000"/>
            <a:ext cx="720000" cy="360"/>
          </a:xfrm>
          <a:prstGeom prst="line">
            <a:avLst/>
          </a:prstGeom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-64080" bIns="-6408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6804000" y="1620000"/>
            <a:ext cx="720000" cy="360"/>
          </a:xfrm>
          <a:prstGeom prst="line">
            <a:avLst/>
          </a:prstGeom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-64080" bIns="-6408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Тестовые данные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Тестовые данные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>
            <a:lum bright="21000"/>
          </a:blip>
          <a:stretch/>
        </p:blipFill>
        <p:spPr>
          <a:xfrm>
            <a:off x="525960" y="1005120"/>
            <a:ext cx="8221680" cy="353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Тестовые данные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2" name="" descr=""/>
          <p:cNvPicPr/>
          <p:nvPr/>
        </p:nvPicPr>
        <p:blipFill>
          <a:blip r:embed="rId1">
            <a:lum bright="21000"/>
          </a:blip>
          <a:stretch/>
        </p:blipFill>
        <p:spPr>
          <a:xfrm>
            <a:off x="1112040" y="780480"/>
            <a:ext cx="6919560" cy="409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" descr=""/>
          <p:cNvPicPr/>
          <p:nvPr/>
        </p:nvPicPr>
        <p:blipFill>
          <a:blip r:embed="rId1">
            <a:lum bright="21000"/>
          </a:blip>
          <a:stretch/>
        </p:blipFill>
        <p:spPr>
          <a:xfrm>
            <a:off x="328320" y="828000"/>
            <a:ext cx="6856560" cy="4185720"/>
          </a:xfrm>
          <a:prstGeom prst="rect">
            <a:avLst/>
          </a:prstGeom>
          <a:ln w="0">
            <a:noFill/>
          </a:ln>
        </p:spPr>
      </p:pic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Настройки по умолчанию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2">
            <a:lum bright="21000"/>
          </a:blip>
          <a:srcRect l="0" t="0" r="53747" b="38680"/>
          <a:stretch/>
        </p:blipFill>
        <p:spPr>
          <a:xfrm>
            <a:off x="6156000" y="359640"/>
            <a:ext cx="2663280" cy="1201680"/>
          </a:xfrm>
          <a:prstGeom prst="rect">
            <a:avLst/>
          </a:prstGeom>
          <a:ln w="0">
            <a:noFill/>
          </a:ln>
        </p:spPr>
      </p:pic>
      <p:pic>
        <p:nvPicPr>
          <p:cNvPr id="286" name="" descr=""/>
          <p:cNvPicPr/>
          <p:nvPr/>
        </p:nvPicPr>
        <p:blipFill>
          <a:blip r:embed="rId3">
            <a:lum bright="21000"/>
          </a:blip>
          <a:srcRect l="0" t="301" r="41600" b="0"/>
          <a:stretch/>
        </p:blipFill>
        <p:spPr>
          <a:xfrm>
            <a:off x="6192000" y="3600000"/>
            <a:ext cx="2627280" cy="1187640"/>
          </a:xfrm>
          <a:prstGeom prst="rect">
            <a:avLst/>
          </a:prstGeom>
          <a:ln w="0">
            <a:noFill/>
          </a:ln>
        </p:spPr>
      </p:pic>
      <p:sp>
        <p:nvSpPr>
          <p:cNvPr id="287" name=""/>
          <p:cNvSpPr/>
          <p:nvPr/>
        </p:nvSpPr>
        <p:spPr>
          <a:xfrm>
            <a:off x="6152400" y="3600000"/>
            <a:ext cx="2667240" cy="1201320"/>
          </a:xfrm>
          <a:prstGeom prst="wedgeRoundRectCallout">
            <a:avLst>
              <a:gd name="adj1" fmla="val -72504"/>
              <a:gd name="adj2" fmla="val 38736"/>
              <a:gd name="adj3" fmla="val 16667"/>
            </a:avLst>
          </a:prstGeom>
          <a:noFill/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"/>
          <p:cNvSpPr/>
          <p:nvPr/>
        </p:nvSpPr>
        <p:spPr>
          <a:xfrm>
            <a:off x="8568000" y="1368000"/>
            <a:ext cx="359640" cy="3596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"/>
          <p:cNvSpPr/>
          <p:nvPr/>
        </p:nvSpPr>
        <p:spPr>
          <a:xfrm>
            <a:off x="8640000" y="180000"/>
            <a:ext cx="359640" cy="3596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6140520" y="360360"/>
            <a:ext cx="2667240" cy="1201320"/>
          </a:xfrm>
          <a:prstGeom prst="wedgeRoundRectCallout">
            <a:avLst>
              <a:gd name="adj1" fmla="val -72504"/>
              <a:gd name="adj2" fmla="val 38736"/>
              <a:gd name="adj3" fmla="val 16667"/>
            </a:avLst>
          </a:prstGeom>
          <a:noFill/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" descr=""/>
          <p:cNvPicPr/>
          <p:nvPr/>
        </p:nvPicPr>
        <p:blipFill>
          <a:blip r:embed="rId1">
            <a:lum bright="12000"/>
          </a:blip>
          <a:stretch/>
        </p:blipFill>
        <p:spPr>
          <a:xfrm>
            <a:off x="252000" y="898920"/>
            <a:ext cx="7014240" cy="3997080"/>
          </a:xfrm>
          <a:prstGeom prst="rect">
            <a:avLst/>
          </a:prstGeom>
          <a:ln w="0">
            <a:noFill/>
          </a:ln>
        </p:spPr>
      </p:pic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Настройки по умолчанию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2">
            <a:lum bright="21000"/>
          </a:blip>
          <a:srcRect l="0" t="0" r="53747" b="38680"/>
          <a:stretch/>
        </p:blipFill>
        <p:spPr>
          <a:xfrm>
            <a:off x="6156000" y="359640"/>
            <a:ext cx="2663280" cy="1201680"/>
          </a:xfrm>
          <a:prstGeom prst="rect">
            <a:avLst/>
          </a:prstGeom>
          <a:ln w="0">
            <a:noFill/>
          </a:ln>
        </p:spPr>
      </p:pic>
      <p:sp>
        <p:nvSpPr>
          <p:cNvPr id="294" name=""/>
          <p:cNvSpPr/>
          <p:nvPr/>
        </p:nvSpPr>
        <p:spPr>
          <a:xfrm>
            <a:off x="8568000" y="1368000"/>
            <a:ext cx="359640" cy="3596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"/>
          <p:cNvSpPr/>
          <p:nvPr/>
        </p:nvSpPr>
        <p:spPr>
          <a:xfrm>
            <a:off x="8640000" y="180000"/>
            <a:ext cx="359640" cy="3596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"/>
          <p:cNvSpPr/>
          <p:nvPr/>
        </p:nvSpPr>
        <p:spPr>
          <a:xfrm>
            <a:off x="6140520" y="360360"/>
            <a:ext cx="2667240" cy="1201320"/>
          </a:xfrm>
          <a:prstGeom prst="wedgeRoundRectCallout">
            <a:avLst>
              <a:gd name="adj1" fmla="val -72504"/>
              <a:gd name="adj2" fmla="val 38736"/>
              <a:gd name="adj3" fmla="val 16667"/>
            </a:avLst>
          </a:prstGeom>
          <a:noFill/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3">
            <a:lum bright="12000"/>
          </a:blip>
          <a:srcRect l="0" t="0" r="44705" b="0"/>
          <a:stretch/>
        </p:blipFill>
        <p:spPr>
          <a:xfrm>
            <a:off x="6191280" y="3603600"/>
            <a:ext cx="2448360" cy="1161720"/>
          </a:xfrm>
          <a:prstGeom prst="rect">
            <a:avLst/>
          </a:prstGeom>
          <a:ln w="0">
            <a:noFill/>
          </a:ln>
        </p:spPr>
      </p:pic>
      <p:sp>
        <p:nvSpPr>
          <p:cNvPr id="298" name=""/>
          <p:cNvSpPr/>
          <p:nvPr/>
        </p:nvSpPr>
        <p:spPr>
          <a:xfrm>
            <a:off x="6152400" y="3600000"/>
            <a:ext cx="2667240" cy="1201320"/>
          </a:xfrm>
          <a:prstGeom prst="wedgeRoundRectCallout">
            <a:avLst>
              <a:gd name="adj1" fmla="val -72504"/>
              <a:gd name="adj2" fmla="val 38736"/>
              <a:gd name="adj3" fmla="val 16667"/>
            </a:avLst>
          </a:prstGeom>
          <a:noFill/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Настройки с учётом ресурсов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0" name="" descr=""/>
          <p:cNvPicPr/>
          <p:nvPr/>
        </p:nvPicPr>
        <p:blipFill>
          <a:blip r:embed="rId1">
            <a:lum bright="12000"/>
          </a:blip>
          <a:stretch/>
        </p:blipFill>
        <p:spPr>
          <a:xfrm>
            <a:off x="5040" y="459000"/>
            <a:ext cx="9143280" cy="422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Настройки с учётом ресурсов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2" name="" descr=""/>
          <p:cNvPicPr/>
          <p:nvPr/>
        </p:nvPicPr>
        <p:blipFill>
          <a:blip r:embed="rId1">
            <a:lum bright="19000"/>
          </a:blip>
          <a:srcRect l="0" t="601" r="12568" b="0"/>
          <a:stretch/>
        </p:blipFill>
        <p:spPr>
          <a:xfrm>
            <a:off x="531360" y="1260000"/>
            <a:ext cx="7927920" cy="309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Настройки с учётом ресурсов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>
            <a:lum bright="21000"/>
          </a:blip>
          <a:stretch/>
        </p:blipFill>
        <p:spPr>
          <a:xfrm>
            <a:off x="354240" y="900000"/>
            <a:ext cx="7211160" cy="3880800"/>
          </a:xfrm>
          <a:prstGeom prst="rect">
            <a:avLst/>
          </a:prstGeom>
          <a:ln w="0">
            <a:noFill/>
          </a:ln>
        </p:spPr>
      </p:pic>
      <p:grpSp>
        <p:nvGrpSpPr>
          <p:cNvPr id="305" name=""/>
          <p:cNvGrpSpPr/>
          <p:nvPr/>
        </p:nvGrpSpPr>
        <p:grpSpPr>
          <a:xfrm>
            <a:off x="5760000" y="3420000"/>
            <a:ext cx="3059640" cy="1331640"/>
            <a:chOff x="5760000" y="3420000"/>
            <a:chExt cx="3059640" cy="1331640"/>
          </a:xfrm>
        </p:grpSpPr>
        <p:pic>
          <p:nvPicPr>
            <p:cNvPr id="306" name="" descr=""/>
            <p:cNvPicPr/>
            <p:nvPr/>
          </p:nvPicPr>
          <p:blipFill>
            <a:blip r:embed="rId2">
              <a:lum bright="21000"/>
            </a:blip>
            <a:srcRect l="0" t="6709" r="46116" b="23291"/>
            <a:stretch/>
          </p:blipFill>
          <p:spPr>
            <a:xfrm>
              <a:off x="5767920" y="3600000"/>
              <a:ext cx="2943360" cy="1079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7" name=""/>
            <p:cNvSpPr/>
            <p:nvPr/>
          </p:nvSpPr>
          <p:spPr>
            <a:xfrm>
              <a:off x="5760000" y="3420000"/>
              <a:ext cx="3059640" cy="1331640"/>
            </a:xfrm>
            <a:prstGeom prst="wedgeRoundRectCallout">
              <a:avLst>
                <a:gd name="adj1" fmla="val -45296"/>
                <a:gd name="adj2" fmla="val -73962"/>
                <a:gd name="adj3" fmla="val 16667"/>
              </a:avLst>
            </a:prstGeom>
            <a:noFill/>
            <a:ln w="38160">
              <a:solidFill>
                <a:srgbClr val="8b8ee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64080" bIns="6408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Настройки с учётом ресурсов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1">
            <a:lum bright="21000"/>
          </a:blip>
          <a:stretch/>
        </p:blipFill>
        <p:spPr>
          <a:xfrm>
            <a:off x="312120" y="908280"/>
            <a:ext cx="6383520" cy="3983760"/>
          </a:xfrm>
          <a:prstGeom prst="rect">
            <a:avLst/>
          </a:prstGeom>
          <a:ln w="0">
            <a:noFill/>
          </a:ln>
        </p:spPr>
      </p:pic>
      <p:pic>
        <p:nvPicPr>
          <p:cNvPr id="310" name="" descr=""/>
          <p:cNvPicPr/>
          <p:nvPr/>
        </p:nvPicPr>
        <p:blipFill>
          <a:blip r:embed="rId2">
            <a:lum bright="21000"/>
          </a:blip>
          <a:srcRect l="0" t="-2574" r="46959" b="37382"/>
          <a:stretch/>
        </p:blipFill>
        <p:spPr>
          <a:xfrm>
            <a:off x="6177600" y="1122840"/>
            <a:ext cx="2641680" cy="1230480"/>
          </a:xfrm>
          <a:prstGeom prst="rect">
            <a:avLst/>
          </a:prstGeom>
          <a:ln w="0">
            <a:noFill/>
          </a:ln>
        </p:spPr>
      </p:pic>
      <p:pic>
        <p:nvPicPr>
          <p:cNvPr id="311" name="" descr=""/>
          <p:cNvPicPr/>
          <p:nvPr/>
        </p:nvPicPr>
        <p:blipFill>
          <a:blip r:embed="rId3">
            <a:lum bright="21000"/>
          </a:blip>
          <a:srcRect l="0" t="0" r="17052" b="0"/>
          <a:stretch/>
        </p:blipFill>
        <p:spPr>
          <a:xfrm>
            <a:off x="6192000" y="3628080"/>
            <a:ext cx="2627280" cy="1128240"/>
          </a:xfrm>
          <a:prstGeom prst="rect">
            <a:avLst/>
          </a:prstGeom>
          <a:ln w="0">
            <a:noFill/>
          </a:ln>
        </p:spPr>
      </p:pic>
      <p:sp>
        <p:nvSpPr>
          <p:cNvPr id="312" name=""/>
          <p:cNvSpPr/>
          <p:nvPr/>
        </p:nvSpPr>
        <p:spPr>
          <a:xfrm>
            <a:off x="6152400" y="3600000"/>
            <a:ext cx="2667240" cy="1201320"/>
          </a:xfrm>
          <a:prstGeom prst="wedgeRoundRectCallout">
            <a:avLst>
              <a:gd name="adj1" fmla="val -72504"/>
              <a:gd name="adj2" fmla="val 38736"/>
              <a:gd name="adj3" fmla="val 16667"/>
            </a:avLst>
          </a:prstGeom>
          <a:noFill/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"/>
          <p:cNvSpPr/>
          <p:nvPr/>
        </p:nvSpPr>
        <p:spPr>
          <a:xfrm>
            <a:off x="8568000" y="2088000"/>
            <a:ext cx="359640" cy="3596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8640000" y="972000"/>
            <a:ext cx="359640" cy="3596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"/>
          <p:cNvSpPr/>
          <p:nvPr/>
        </p:nvSpPr>
        <p:spPr>
          <a:xfrm>
            <a:off x="6140520" y="1152360"/>
            <a:ext cx="2667240" cy="1201320"/>
          </a:xfrm>
          <a:prstGeom prst="wedgeRoundRectCallout">
            <a:avLst>
              <a:gd name="adj1" fmla="val -78925"/>
              <a:gd name="adj2" fmla="val -40240"/>
              <a:gd name="adj3" fmla="val 16667"/>
            </a:avLst>
          </a:prstGeom>
          <a:noFill/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pPr algn="ctr"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766800" y="1805040"/>
            <a:ext cx="7934760" cy="129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Меня хорошо видно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&amp; слышно?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Google Shape;76;p17" descr=""/>
          <p:cNvPicPr/>
          <p:nvPr/>
        </p:nvPicPr>
        <p:blipFill>
          <a:blip r:embed="rId1"/>
          <a:stretch/>
        </p:blipFill>
        <p:spPr>
          <a:xfrm>
            <a:off x="857160" y="3516120"/>
            <a:ext cx="525960" cy="525960"/>
          </a:xfrm>
          <a:prstGeom prst="rect">
            <a:avLst/>
          </a:prstGeom>
          <a:ln w="0">
            <a:noFill/>
          </a:ln>
        </p:spPr>
      </p:pic>
      <p:pic>
        <p:nvPicPr>
          <p:cNvPr id="239" name="Google Shape;77;p17" descr=""/>
          <p:cNvPicPr/>
          <p:nvPr/>
        </p:nvPicPr>
        <p:blipFill>
          <a:blip r:embed="rId2"/>
          <a:stretch/>
        </p:blipFill>
        <p:spPr>
          <a:xfrm>
            <a:off x="1584720" y="3516120"/>
            <a:ext cx="525960" cy="52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" descr=""/>
          <p:cNvPicPr/>
          <p:nvPr/>
        </p:nvPicPr>
        <p:blipFill>
          <a:blip r:embed="rId1">
            <a:lum bright="12000"/>
          </a:blip>
          <a:stretch/>
        </p:blipFill>
        <p:spPr>
          <a:xfrm>
            <a:off x="288000" y="900000"/>
            <a:ext cx="6957360" cy="3990600"/>
          </a:xfrm>
          <a:prstGeom prst="rect">
            <a:avLst/>
          </a:prstGeom>
          <a:ln w="0">
            <a:noFill/>
          </a:ln>
        </p:spPr>
      </p:pic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Настройки с учётом ресурсов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2">
            <a:lum bright="21000"/>
          </a:blip>
          <a:srcRect l="0" t="-2574" r="46959" b="37382"/>
          <a:stretch/>
        </p:blipFill>
        <p:spPr>
          <a:xfrm>
            <a:off x="6177600" y="1122840"/>
            <a:ext cx="2641680" cy="1230480"/>
          </a:xfrm>
          <a:prstGeom prst="rect">
            <a:avLst/>
          </a:prstGeom>
          <a:ln w="0">
            <a:noFill/>
          </a:ln>
        </p:spPr>
      </p:pic>
      <p:sp>
        <p:nvSpPr>
          <p:cNvPr id="319" name=""/>
          <p:cNvSpPr/>
          <p:nvPr/>
        </p:nvSpPr>
        <p:spPr>
          <a:xfrm>
            <a:off x="8568000" y="2088000"/>
            <a:ext cx="359640" cy="3596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8640000" y="972000"/>
            <a:ext cx="359640" cy="3596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6140520" y="1152360"/>
            <a:ext cx="2667240" cy="1201320"/>
          </a:xfrm>
          <a:prstGeom prst="wedgeRoundRectCallout">
            <a:avLst>
              <a:gd name="adj1" fmla="val -78925"/>
              <a:gd name="adj2" fmla="val -40240"/>
              <a:gd name="adj3" fmla="val 16667"/>
            </a:avLst>
          </a:prstGeom>
          <a:noFill/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3">
            <a:lum bright="12000"/>
          </a:blip>
          <a:srcRect l="0" t="0" r="40466" b="0"/>
          <a:stretch/>
        </p:blipFill>
        <p:spPr>
          <a:xfrm>
            <a:off x="6172200" y="3620520"/>
            <a:ext cx="2647440" cy="1180800"/>
          </a:xfrm>
          <a:prstGeom prst="rect">
            <a:avLst/>
          </a:prstGeom>
          <a:ln w="0">
            <a:noFill/>
          </a:ln>
        </p:spPr>
      </p:pic>
      <p:sp>
        <p:nvSpPr>
          <p:cNvPr id="323" name=""/>
          <p:cNvSpPr/>
          <p:nvPr/>
        </p:nvSpPr>
        <p:spPr>
          <a:xfrm>
            <a:off x="6152400" y="3600000"/>
            <a:ext cx="2667240" cy="1201320"/>
          </a:xfrm>
          <a:prstGeom prst="wedgeRoundRectCallout">
            <a:avLst>
              <a:gd name="adj1" fmla="val -72504"/>
              <a:gd name="adj2" fmla="val 38736"/>
              <a:gd name="adj3" fmla="val 16667"/>
            </a:avLst>
          </a:prstGeom>
          <a:noFill/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250560" y="900000"/>
            <a:ext cx="7248600" cy="4034160"/>
          </a:xfrm>
          <a:prstGeom prst="rect">
            <a:avLst/>
          </a:prstGeom>
          <a:ln w="0">
            <a:noFill/>
          </a:ln>
        </p:spPr>
      </p:pic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Настройки с учётом ресурсов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2">
            <a:lum bright="12000"/>
          </a:blip>
          <a:srcRect l="0" t="0" r="44061" b="15867"/>
          <a:stretch/>
        </p:blipFill>
        <p:spPr>
          <a:xfrm>
            <a:off x="6192000" y="1224000"/>
            <a:ext cx="2615400" cy="1129320"/>
          </a:xfrm>
          <a:prstGeom prst="rect">
            <a:avLst/>
          </a:prstGeom>
          <a:ln w="0">
            <a:noFill/>
          </a:ln>
        </p:spPr>
      </p:pic>
      <p:sp>
        <p:nvSpPr>
          <p:cNvPr id="327" name=""/>
          <p:cNvSpPr/>
          <p:nvPr/>
        </p:nvSpPr>
        <p:spPr>
          <a:xfrm>
            <a:off x="8712000" y="2124000"/>
            <a:ext cx="359640" cy="3596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"/>
          <p:cNvSpPr/>
          <p:nvPr/>
        </p:nvSpPr>
        <p:spPr>
          <a:xfrm>
            <a:off x="8640000" y="972000"/>
            <a:ext cx="359640" cy="3596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6140520" y="1152360"/>
            <a:ext cx="2667240" cy="1201320"/>
          </a:xfrm>
          <a:prstGeom prst="wedgeRoundRectCallout">
            <a:avLst>
              <a:gd name="adj1" fmla="val -78925"/>
              <a:gd name="adj2" fmla="val -40240"/>
              <a:gd name="adj3" fmla="val 16667"/>
            </a:avLst>
          </a:prstGeom>
          <a:noFill/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3">
            <a:lum bright="12000"/>
          </a:blip>
          <a:srcRect l="0" t="0" r="40281" b="0"/>
          <a:stretch/>
        </p:blipFill>
        <p:spPr>
          <a:xfrm>
            <a:off x="6192000" y="3636000"/>
            <a:ext cx="2627280" cy="1152000"/>
          </a:xfrm>
          <a:prstGeom prst="rect">
            <a:avLst/>
          </a:prstGeom>
          <a:ln w="0">
            <a:noFill/>
          </a:ln>
        </p:spPr>
      </p:pic>
      <p:sp>
        <p:nvSpPr>
          <p:cNvPr id="331" name=""/>
          <p:cNvSpPr/>
          <p:nvPr/>
        </p:nvSpPr>
        <p:spPr>
          <a:xfrm>
            <a:off x="6152400" y="3600000"/>
            <a:ext cx="2667240" cy="1201320"/>
          </a:xfrm>
          <a:prstGeom prst="wedgeRoundRectCallout">
            <a:avLst>
              <a:gd name="adj1" fmla="val -72504"/>
              <a:gd name="adj2" fmla="val 38736"/>
              <a:gd name="adj3" fmla="val 16667"/>
            </a:avLst>
          </a:prstGeom>
          <a:noFill/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Оптимизация структуры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1"/>
          <a:stretch/>
        </p:blipFill>
        <p:spPr>
          <a:xfrm>
            <a:off x="2189520" y="1055160"/>
            <a:ext cx="4762080" cy="302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Оптимизация структуры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>
            <a:lum bright="12000"/>
          </a:blip>
          <a:stretch/>
        </p:blipFill>
        <p:spPr>
          <a:xfrm>
            <a:off x="996480" y="1008000"/>
            <a:ext cx="7151400" cy="374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Оптимизация структуры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1">
            <a:lum bright="21000"/>
          </a:blip>
          <a:stretch/>
        </p:blipFill>
        <p:spPr>
          <a:xfrm>
            <a:off x="1018800" y="1176480"/>
            <a:ext cx="7106760" cy="343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Оптимизация структуры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9" name="" descr=""/>
          <p:cNvPicPr/>
          <p:nvPr/>
        </p:nvPicPr>
        <p:blipFill>
          <a:blip r:embed="rId1">
            <a:lum bright="21000"/>
          </a:blip>
          <a:stretch/>
        </p:blipFill>
        <p:spPr>
          <a:xfrm>
            <a:off x="345240" y="972000"/>
            <a:ext cx="7250400" cy="3871080"/>
          </a:xfrm>
          <a:prstGeom prst="rect">
            <a:avLst/>
          </a:prstGeom>
          <a:ln w="0">
            <a:noFill/>
          </a:ln>
        </p:spPr>
      </p:pic>
      <p:sp>
        <p:nvSpPr>
          <p:cNvPr id="340" name=""/>
          <p:cNvSpPr/>
          <p:nvPr/>
        </p:nvSpPr>
        <p:spPr>
          <a:xfrm>
            <a:off x="8258760" y="1378080"/>
            <a:ext cx="359640" cy="3596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1" name="" descr=""/>
          <p:cNvPicPr/>
          <p:nvPr/>
        </p:nvPicPr>
        <p:blipFill>
          <a:blip r:embed="rId2">
            <a:lum bright="21000"/>
          </a:blip>
          <a:srcRect l="0" t="5144" r="44742" b="48560"/>
          <a:stretch/>
        </p:blipFill>
        <p:spPr>
          <a:xfrm>
            <a:off x="6300000" y="540000"/>
            <a:ext cx="2374920" cy="611280"/>
          </a:xfrm>
          <a:prstGeom prst="rect">
            <a:avLst/>
          </a:prstGeom>
          <a:ln w="0">
            <a:noFill/>
          </a:ln>
        </p:spPr>
      </p:pic>
      <p:sp>
        <p:nvSpPr>
          <p:cNvPr id="342" name=""/>
          <p:cNvSpPr/>
          <p:nvPr/>
        </p:nvSpPr>
        <p:spPr>
          <a:xfrm>
            <a:off x="6308640" y="468000"/>
            <a:ext cx="2366640" cy="719640"/>
          </a:xfrm>
          <a:prstGeom prst="wedgeRoundRectCallout">
            <a:avLst>
              <a:gd name="adj1" fmla="val -83634"/>
              <a:gd name="adj2" fmla="val 47199"/>
              <a:gd name="adj3" fmla="val 16667"/>
            </a:avLst>
          </a:prstGeom>
          <a:noFill/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3">
            <a:lum bright="21000"/>
          </a:blip>
          <a:srcRect l="0" t="0" r="13152" b="0"/>
          <a:stretch/>
        </p:blipFill>
        <p:spPr>
          <a:xfrm>
            <a:off x="6261120" y="4098240"/>
            <a:ext cx="2378160" cy="592920"/>
          </a:xfrm>
          <a:prstGeom prst="rect">
            <a:avLst/>
          </a:prstGeom>
          <a:ln w="0">
            <a:noFill/>
          </a:ln>
        </p:spPr>
      </p:pic>
      <p:sp>
        <p:nvSpPr>
          <p:cNvPr id="344" name=""/>
          <p:cNvSpPr/>
          <p:nvPr/>
        </p:nvSpPr>
        <p:spPr>
          <a:xfrm>
            <a:off x="6306480" y="4068000"/>
            <a:ext cx="2366640" cy="719640"/>
          </a:xfrm>
          <a:prstGeom prst="wedgeRoundRectCallout">
            <a:avLst>
              <a:gd name="adj1" fmla="val -83634"/>
              <a:gd name="adj2" fmla="val 47199"/>
              <a:gd name="adj3" fmla="val 16667"/>
            </a:avLst>
          </a:prstGeom>
          <a:noFill/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" descr=""/>
          <p:cNvPicPr/>
          <p:nvPr/>
        </p:nvPicPr>
        <p:blipFill>
          <a:blip r:embed="rId1">
            <a:lum bright="21000"/>
          </a:blip>
          <a:stretch/>
        </p:blipFill>
        <p:spPr>
          <a:xfrm>
            <a:off x="358560" y="926280"/>
            <a:ext cx="7201440" cy="3908880"/>
          </a:xfrm>
          <a:prstGeom prst="rect">
            <a:avLst/>
          </a:prstGeom>
          <a:ln w="0">
            <a:noFill/>
          </a:ln>
        </p:spPr>
      </p:pic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Оптимизация структуры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8258760" y="1378080"/>
            <a:ext cx="359640" cy="35964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2">
            <a:lum bright="21000"/>
          </a:blip>
          <a:srcRect l="0" t="5144" r="44742" b="48560"/>
          <a:stretch/>
        </p:blipFill>
        <p:spPr>
          <a:xfrm>
            <a:off x="6300000" y="540000"/>
            <a:ext cx="2374920" cy="611280"/>
          </a:xfrm>
          <a:prstGeom prst="rect">
            <a:avLst/>
          </a:prstGeom>
          <a:ln w="0">
            <a:noFill/>
          </a:ln>
        </p:spPr>
      </p:pic>
      <p:sp>
        <p:nvSpPr>
          <p:cNvPr id="349" name=""/>
          <p:cNvSpPr/>
          <p:nvPr/>
        </p:nvSpPr>
        <p:spPr>
          <a:xfrm>
            <a:off x="6308640" y="468000"/>
            <a:ext cx="2366640" cy="719640"/>
          </a:xfrm>
          <a:prstGeom prst="wedgeRoundRectCallout">
            <a:avLst>
              <a:gd name="adj1" fmla="val -83634"/>
              <a:gd name="adj2" fmla="val 47199"/>
              <a:gd name="adj3" fmla="val 16667"/>
            </a:avLst>
          </a:prstGeom>
          <a:noFill/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6306480" y="4068000"/>
            <a:ext cx="2366640" cy="719640"/>
          </a:xfrm>
          <a:prstGeom prst="wedgeRoundRectCallout">
            <a:avLst>
              <a:gd name="adj1" fmla="val -83634"/>
              <a:gd name="adj2" fmla="val 47199"/>
              <a:gd name="adj3" fmla="val 16667"/>
            </a:avLst>
          </a:prstGeom>
          <a:noFill/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3"/>
          <a:stretch/>
        </p:blipFill>
        <p:spPr>
          <a:xfrm>
            <a:off x="6336000" y="4222080"/>
            <a:ext cx="2160000" cy="38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Пути повышения производительности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53" name="Google Shape;115;p21"/>
          <p:cNvGraphicFramePr/>
          <p:nvPr/>
        </p:nvGraphicFramePr>
        <p:xfrm>
          <a:off x="952560" y="1544040"/>
          <a:ext cx="7238160" cy="85320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2854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Сегментирование таблиц 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talon </a:t>
                      </a: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и 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visit </a:t>
                      </a: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по периодам времени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854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Выведение витрин данных (таблиц 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report_spo, report_zab</a:t>
                      </a: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) на отдельные серверы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Выводы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55" name="Google Shape;142;p25"/>
          <p:cNvGraphicFramePr/>
          <p:nvPr/>
        </p:nvGraphicFramePr>
        <p:xfrm>
          <a:off x="952560" y="1544040"/>
          <a:ext cx="7238160" cy="111996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2854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</a:rPr>
                        <a:t>Оптимизация модели базы данных и настроек сервера PostgreSQL позволили снизить время выполнения запроса почти в 6000 раз.  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854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</a:rPr>
                        <a:t>Проектная работа выполнена более чем на 75%.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854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</a:rPr>
                        <a:t>OTUS — молодцы!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440" cy="408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900" spc="-1" strike="noStrike">
                <a:solidFill>
                  <a:schemeClr val="lt1"/>
                </a:solidFill>
                <a:latin typeface="Roboto"/>
                <a:ea typeface="Roboto"/>
              </a:rPr>
              <a:t>Спасибо за внимание!</a:t>
            </a:r>
            <a:br>
              <a:rPr sz="4900"/>
            </a:br>
            <a:endParaRPr b="0" lang="ru-RU" sz="4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82;p18"/>
          <p:cNvSpPr/>
          <p:nvPr/>
        </p:nvSpPr>
        <p:spPr>
          <a:xfrm>
            <a:off x="722520" y="2716200"/>
            <a:ext cx="1033200" cy="1982880"/>
          </a:xfrm>
          <a:prstGeom prst="rect">
            <a:avLst/>
          </a:prstGeom>
          <a:solidFill>
            <a:srgbClr val="013d8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41" name="Google Shape;83;p18"/>
          <p:cNvSpPr/>
          <p:nvPr/>
        </p:nvSpPr>
        <p:spPr>
          <a:xfrm>
            <a:off x="1239480" y="2979000"/>
            <a:ext cx="1507680" cy="144792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78160" y="327240"/>
            <a:ext cx="8490600" cy="184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Защита проекта</a:t>
            </a:r>
            <a:br>
              <a:rPr sz="2400"/>
            </a:br>
            <a:r>
              <a:rPr b="1" lang="ru" sz="2200" spc="-1" strike="noStrike">
                <a:solidFill>
                  <a:schemeClr val="dk1"/>
                </a:solidFill>
                <a:latin typeface="Roboto"/>
                <a:ea typeface="Roboto"/>
              </a:rPr>
              <a:t>Тема: </a:t>
            </a:r>
            <a:r>
              <a:rPr b="1" lang="ru-RU" sz="2200" spc="-1" strike="noStrike">
                <a:solidFill>
                  <a:schemeClr val="dk1"/>
                </a:solidFill>
                <a:latin typeface="Roboto"/>
                <a:ea typeface="Roboto"/>
              </a:rPr>
              <a:t>Настройка параметров и структур данных</a:t>
            </a:r>
            <a:br>
              <a:rPr sz="2200"/>
            </a:br>
            <a:r>
              <a:rPr b="1" lang="ru-RU" sz="2200" spc="-1" strike="noStrike">
                <a:solidFill>
                  <a:schemeClr val="dk1"/>
                </a:solidFill>
                <a:latin typeface="Roboto"/>
                <a:ea typeface="Roboto"/>
              </a:rPr>
              <a:t>СУБД PostgreSQL</a:t>
            </a:r>
            <a:br>
              <a:rPr sz="2200"/>
            </a:br>
            <a:r>
              <a:rPr b="1" lang="ru-RU" sz="2200" spc="-1" strike="noStrike">
                <a:solidFill>
                  <a:schemeClr val="dk1"/>
                </a:solidFill>
                <a:latin typeface="Roboto"/>
                <a:ea typeface="Roboto"/>
              </a:rPr>
              <a:t>на примере оптимизации больших объемов данных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Picture 4" descr="https://nsgc.ru/images/znam/znamensky_logo.png"/>
          <p:cNvPicPr/>
          <p:nvPr/>
        </p:nvPicPr>
        <p:blipFill>
          <a:blip r:embed="rId2"/>
          <a:stretch/>
        </p:blipFill>
        <p:spPr>
          <a:xfrm>
            <a:off x="3115800" y="3605040"/>
            <a:ext cx="1908000" cy="447840"/>
          </a:xfrm>
          <a:prstGeom prst="rect">
            <a:avLst/>
          </a:prstGeom>
          <a:ln w="0">
            <a:noFill/>
          </a:ln>
        </p:spPr>
      </p:pic>
      <p:sp>
        <p:nvSpPr>
          <p:cNvPr id="244" name="TextBox 14"/>
          <p:cNvSpPr/>
          <p:nvPr/>
        </p:nvSpPr>
        <p:spPr>
          <a:xfrm>
            <a:off x="2988000" y="3210480"/>
            <a:ext cx="183024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Roboto"/>
                <a:ea typeface="Arial"/>
              </a:rPr>
              <a:t>c</a:t>
            </a:r>
            <a:r>
              <a:rPr b="0" lang="ru-RU" sz="1200" spc="-1" strike="noStrike">
                <a:solidFill>
                  <a:srgbClr val="000000"/>
                </a:solidFill>
                <a:latin typeface="Roboto"/>
                <a:ea typeface="Arial"/>
              </a:rPr>
              <a:t>истемный инженер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TextBox 3"/>
          <p:cNvSpPr/>
          <p:nvPr/>
        </p:nvSpPr>
        <p:spPr>
          <a:xfrm>
            <a:off x="3018240" y="4154760"/>
            <a:ext cx="544104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0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3"/>
              </a:rPr>
              <a:t>https</a:t>
            </a:r>
            <a:r>
              <a:rPr b="0" lang="ru-RU" sz="10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4"/>
              </a:rPr>
              <a:t>://nsgc.ru/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TextBox 5"/>
          <p:cNvSpPr/>
          <p:nvPr/>
        </p:nvSpPr>
        <p:spPr>
          <a:xfrm>
            <a:off x="2989440" y="2979720"/>
            <a:ext cx="244872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ru-RU" sz="1500" spc="-1" strike="noStrike">
                <a:solidFill>
                  <a:schemeClr val="dk1"/>
                </a:solidFill>
                <a:latin typeface="Roboto"/>
                <a:ea typeface="Arial"/>
              </a:rPr>
              <a:t>Кукушкина Светлана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91;p19"/>
          <p:cNvSpPr/>
          <p:nvPr/>
        </p:nvSpPr>
        <p:spPr>
          <a:xfrm>
            <a:off x="559080" y="342360"/>
            <a:ext cx="6517440" cy="57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2700" spc="-1" strike="noStrike">
                <a:solidFill>
                  <a:srgbClr val="000000"/>
                </a:solidFill>
                <a:latin typeface="Roboto"/>
                <a:ea typeface="Roboto"/>
              </a:rPr>
              <a:t>План защиты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Google Shape;92;p19"/>
          <p:cNvSpPr/>
          <p:nvPr/>
        </p:nvSpPr>
        <p:spPr>
          <a:xfrm>
            <a:off x="696960" y="1099800"/>
            <a:ext cx="3262680" cy="38304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70000" rIns="27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"/>
                <a:ea typeface="Roboto"/>
              </a:rPr>
              <a:t>Цели проекта 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Google Shape;93;p19"/>
          <p:cNvSpPr/>
          <p:nvPr/>
        </p:nvSpPr>
        <p:spPr>
          <a:xfrm>
            <a:off x="696960" y="1693440"/>
            <a:ext cx="3262680" cy="38304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70000" rIns="27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"/>
                <a:ea typeface="Roboto"/>
              </a:rPr>
              <a:t>Что планировалось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Google Shape;94;p19"/>
          <p:cNvSpPr/>
          <p:nvPr/>
        </p:nvSpPr>
        <p:spPr>
          <a:xfrm>
            <a:off x="696960" y="2297880"/>
            <a:ext cx="3262680" cy="38304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70000" rIns="27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"/>
                <a:ea typeface="Roboto"/>
              </a:rPr>
              <a:t>Используемые технологии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Google Shape;95;p19"/>
          <p:cNvSpPr/>
          <p:nvPr/>
        </p:nvSpPr>
        <p:spPr>
          <a:xfrm>
            <a:off x="696960" y="2901960"/>
            <a:ext cx="3262680" cy="38304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70000" rIns="27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ffffff"/>
                </a:solidFill>
                <a:latin typeface="Roboto"/>
                <a:ea typeface="Roboto"/>
              </a:rPr>
              <a:t>Схемы/архитектура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Google Shape;96;p19"/>
          <p:cNvSpPr/>
          <p:nvPr/>
        </p:nvSpPr>
        <p:spPr>
          <a:xfrm>
            <a:off x="696960" y="3500280"/>
            <a:ext cx="3262680" cy="38304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70000" rIns="27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ffffff"/>
                </a:solidFill>
                <a:latin typeface="Roboto"/>
                <a:ea typeface="Roboto"/>
              </a:rPr>
              <a:t>Что получилось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Google Shape;97;p19"/>
          <p:cNvSpPr/>
          <p:nvPr/>
        </p:nvSpPr>
        <p:spPr>
          <a:xfrm>
            <a:off x="696960" y="4062600"/>
            <a:ext cx="3262680" cy="38304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70000" rIns="27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"/>
                <a:ea typeface="Roboto"/>
              </a:rPr>
              <a:t>Выводы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 rot="5400000">
            <a:off x="472320" y="1343520"/>
            <a:ext cx="586800" cy="451080"/>
          </a:xfrm>
          <a:prstGeom prst="arc">
            <a:avLst>
              <a:gd name="adj1" fmla="val 1170504"/>
              <a:gd name="adj2" fmla="val 9792938"/>
            </a:avLst>
          </a:prstGeom>
          <a:noFill/>
          <a:ln w="29160">
            <a:solidFill>
              <a:srgbClr val="2a6099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lIns="104760" rIns="104760" tIns="59760" bIns="59760" anchor="ctr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"/>
          <p:cNvSpPr/>
          <p:nvPr/>
        </p:nvSpPr>
        <p:spPr>
          <a:xfrm rot="5400000">
            <a:off x="472320" y="1955520"/>
            <a:ext cx="586800" cy="451080"/>
          </a:xfrm>
          <a:prstGeom prst="arc">
            <a:avLst>
              <a:gd name="adj1" fmla="val 1170504"/>
              <a:gd name="adj2" fmla="val 9792938"/>
            </a:avLst>
          </a:prstGeom>
          <a:noFill/>
          <a:ln w="29160">
            <a:solidFill>
              <a:srgbClr val="2a6099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lIns="104760" rIns="104760" tIns="59760" bIns="59760" anchor="ctr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 rot="5400000">
            <a:off x="472320" y="2567520"/>
            <a:ext cx="586800" cy="451080"/>
          </a:xfrm>
          <a:prstGeom prst="arc">
            <a:avLst>
              <a:gd name="adj1" fmla="val 1170504"/>
              <a:gd name="adj2" fmla="val 9792938"/>
            </a:avLst>
          </a:prstGeom>
          <a:noFill/>
          <a:ln w="29160">
            <a:solidFill>
              <a:srgbClr val="2a6099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lIns="104760" rIns="104760" tIns="59760" bIns="59760" anchor="ctr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"/>
          <p:cNvSpPr/>
          <p:nvPr/>
        </p:nvSpPr>
        <p:spPr>
          <a:xfrm rot="5400000">
            <a:off x="472320" y="3179520"/>
            <a:ext cx="586800" cy="451080"/>
          </a:xfrm>
          <a:prstGeom prst="arc">
            <a:avLst>
              <a:gd name="adj1" fmla="val 1170504"/>
              <a:gd name="adj2" fmla="val 9792938"/>
            </a:avLst>
          </a:prstGeom>
          <a:noFill/>
          <a:ln w="29160">
            <a:solidFill>
              <a:srgbClr val="2a6099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lIns="104760" rIns="104760" tIns="59760" bIns="59760" anchor="ctr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 rot="5400000">
            <a:off x="472320" y="3791520"/>
            <a:ext cx="586800" cy="451080"/>
          </a:xfrm>
          <a:prstGeom prst="arc">
            <a:avLst>
              <a:gd name="adj1" fmla="val 1170504"/>
              <a:gd name="adj2" fmla="val 9792938"/>
            </a:avLst>
          </a:prstGeom>
          <a:noFill/>
          <a:ln w="29160">
            <a:solidFill>
              <a:srgbClr val="2a6099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lIns="104760" rIns="104760" tIns="59760" bIns="59760" anchor="ctr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700" spc="-1" strike="noStrike">
                <a:solidFill>
                  <a:srgbClr val="000000"/>
                </a:solidFill>
                <a:latin typeface="Roboto"/>
                <a:ea typeface="Roboto"/>
              </a:rPr>
              <a:t>Цели проекта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60" name="Google Shape;115;p21"/>
          <p:cNvGraphicFramePr/>
          <p:nvPr/>
        </p:nvGraphicFramePr>
        <p:xfrm>
          <a:off x="952560" y="1544040"/>
          <a:ext cx="7238160" cy="85320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2854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Создание базы данных для тестирования настроек сервера PostgreSQL и даталогических моделей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854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 defTabSz="914400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Подбор методов повышения производительности сервера PostgreSQL 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Что планировалось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62" name="Google Shape;115;p21"/>
          <p:cNvGraphicFramePr/>
          <p:nvPr/>
        </p:nvGraphicFramePr>
        <p:xfrm>
          <a:off x="952560" y="1544040"/>
          <a:ext cx="7238160" cy="211824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2854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Разработать схему БД на основе текстового описания ранее реализованного проекта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854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Сгенерировать данные, провести тестирование и оптимизацию стандартных настроек сервера 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PostgreSQL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854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Рассмотреть варианты оптимизации структуры БД, провести тестирование производительности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854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Рассмотреть возможности дополнительного повышения производительности сервера 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PostgreSQL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Используемые технологии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64" name="Google Shape;122;p22"/>
          <p:cNvGraphicFramePr/>
          <p:nvPr/>
        </p:nvGraphicFramePr>
        <p:xfrm>
          <a:off x="952560" y="1544040"/>
          <a:ext cx="7238160" cy="85320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2854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Виртуальная машина 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Yandex Compute Cloud: 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Roboto"/>
                          <a:ea typeface="Arial"/>
                        </a:rPr>
                        <a:t>vCPU 2, RAM 8 GB, SSH 64 GB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Roboto"/>
                          <a:ea typeface="Arial"/>
                        </a:rPr>
                        <a:t>Ubuntu 22.04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854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PostgreSQL 15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Схем</a:t>
            </a:r>
            <a:r>
              <a:rPr b="1" lang="ru-RU" sz="2700" spc="-1" strike="noStrike">
                <a:solidFill>
                  <a:schemeClr val="dk1"/>
                </a:solidFill>
                <a:latin typeface="Roboto"/>
                <a:ea typeface="Roboto"/>
              </a:rPr>
              <a:t>а БД </a:t>
            </a:r>
            <a:r>
              <a:rPr b="1" lang="en-US" sz="2700" spc="-1" strike="noStrike">
                <a:solidFill>
                  <a:schemeClr val="dk1"/>
                </a:solidFill>
                <a:latin typeface="Roboto"/>
                <a:ea typeface="Roboto"/>
              </a:rPr>
              <a:t>legasy-</a:t>
            </a:r>
            <a:r>
              <a:rPr b="1" lang="ru-RU" sz="2700" spc="-1" strike="noStrike">
                <a:solidFill>
                  <a:schemeClr val="dk1"/>
                </a:solidFill>
                <a:latin typeface="Roboto"/>
                <a:ea typeface="Roboto"/>
              </a:rPr>
              <a:t>проекта «Поликлиника»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6" name="Рисунок 1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0" t="5325" r="0" b="0"/>
          <a:stretch/>
        </p:blipFill>
        <p:spPr>
          <a:xfrm>
            <a:off x="2053800" y="1161000"/>
            <a:ext cx="5084640" cy="347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Схем</a:t>
            </a:r>
            <a:r>
              <a:rPr b="1" lang="ru-RU" sz="2700" spc="-1" strike="noStrike">
                <a:solidFill>
                  <a:schemeClr val="dk1"/>
                </a:solidFill>
                <a:latin typeface="Roboto"/>
                <a:ea typeface="Roboto"/>
              </a:rPr>
              <a:t>а БД «</a:t>
            </a:r>
            <a:r>
              <a:rPr b="1" lang="en-US" sz="2700" spc="-1" strike="noStrike">
                <a:solidFill>
                  <a:schemeClr val="dk1"/>
                </a:solidFill>
                <a:latin typeface="Roboto"/>
                <a:ea typeface="Roboto"/>
              </a:rPr>
              <a:t>clinic_db</a:t>
            </a:r>
            <a:r>
              <a:rPr b="1" lang="ru-RU" sz="2700" spc="-1" strike="noStrike">
                <a:solidFill>
                  <a:schemeClr val="dk1"/>
                </a:solidFill>
                <a:latin typeface="Roboto"/>
                <a:ea typeface="Roboto"/>
              </a:rPr>
              <a:t>»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8" name="Рисунок 3" descr=""/>
          <p:cNvPicPr/>
          <p:nvPr/>
        </p:nvPicPr>
        <p:blipFill>
          <a:blip r:embed="rId1"/>
          <a:stretch/>
        </p:blipFill>
        <p:spPr>
          <a:xfrm>
            <a:off x="736920" y="891360"/>
            <a:ext cx="7677000" cy="400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1296</TotalTime>
  <Application>LibreOffice/7.6.2.1$Windows_X86_64 LibreOffice_project/56f7684011345957bbf33a7ee678afaf4d2ba333</Application>
  <AppVersion>15.0000</AppVersion>
  <Words>422</Words>
  <Paragraphs>111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Кукушкина Светлана Александровна</dc:creator>
  <dc:description/>
  <dc:language>ru-RU</dc:language>
  <cp:lastModifiedBy/>
  <dcterms:modified xsi:type="dcterms:W3CDTF">2024-06-17T15:39:06Z</dcterms:modified>
  <cp:revision>116</cp:revision>
  <dc:subject/>
  <dc:title>PostgreSQL для администраторов баз данных и разработчиков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26</vt:i4>
  </property>
  <property fmtid="{D5CDD505-2E9C-101B-9397-08002B2CF9AE}" pid="3" name="PresentationFormat">
    <vt:lpwstr>Экран (16:9)</vt:lpwstr>
  </property>
  <property fmtid="{D5CDD505-2E9C-101B-9397-08002B2CF9AE}" pid="4" name="Slides">
    <vt:i4>26</vt:i4>
  </property>
</Properties>
</file>